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2" r:id="rId2"/>
    <p:sldId id="341" r:id="rId3"/>
    <p:sldId id="357" r:id="rId4"/>
    <p:sldId id="399" r:id="rId5"/>
    <p:sldId id="407" r:id="rId6"/>
    <p:sldId id="409" r:id="rId7"/>
    <p:sldId id="400" r:id="rId8"/>
    <p:sldId id="404" r:id="rId9"/>
    <p:sldId id="403" r:id="rId10"/>
    <p:sldId id="405" r:id="rId11"/>
    <p:sldId id="410" r:id="rId12"/>
    <p:sldId id="345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活力橙" id="{DFD1922C-1B2D-45E4-9325-16A378FAEE46}">
          <p14:sldIdLst>
            <p14:sldId id="332"/>
            <p14:sldId id="341"/>
            <p14:sldId id="357"/>
            <p14:sldId id="399"/>
            <p14:sldId id="407"/>
            <p14:sldId id="409"/>
            <p14:sldId id="400"/>
            <p14:sldId id="404"/>
            <p14:sldId id="403"/>
            <p14:sldId id="405"/>
            <p14:sldId id="410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618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4247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3749" userDrawn="1">
          <p15:clr>
            <a:srgbClr val="A4A3A4"/>
          </p15:clr>
        </p15:guide>
        <p15:guide id="1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5465">
          <p15:clr>
            <a:srgbClr val="A4A3A4"/>
          </p15:clr>
        </p15:guide>
        <p15:guide id="4" orient="horz" pos="5759">
          <p15:clr>
            <a:srgbClr val="A4A3A4"/>
          </p15:clr>
        </p15:guide>
        <p15:guide id="5" orient="horz" pos="5511">
          <p15:clr>
            <a:srgbClr val="A4A3A4"/>
          </p15:clr>
        </p15:guide>
        <p15:guide id="6" orient="horz" pos="5692">
          <p15:clr>
            <a:srgbClr val="A4A3A4"/>
          </p15:clr>
        </p15:guide>
        <p15:guide id="7" pos="3974">
          <p15:clr>
            <a:srgbClr val="A4A3A4"/>
          </p15:clr>
        </p15:guide>
        <p15:guide id="8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D3C"/>
    <a:srgbClr val="16C6CC"/>
    <a:srgbClr val="FFD85C"/>
    <a:srgbClr val="FFBA32"/>
    <a:srgbClr val="FFFFFF"/>
    <a:srgbClr val="E45327"/>
    <a:srgbClr val="FF6600"/>
    <a:srgbClr val="7D7D7D"/>
    <a:srgbClr val="6D6D6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8351" autoAdjust="0"/>
  </p:normalViewPr>
  <p:slideViewPr>
    <p:cSldViewPr showGuides="1">
      <p:cViewPr varScale="1">
        <p:scale>
          <a:sx n="70" d="100"/>
          <a:sy n="70" d="100"/>
        </p:scale>
        <p:origin x="78" y="162"/>
      </p:cViewPr>
      <p:guideLst>
        <p:guide orient="horz" pos="164"/>
        <p:guide orient="horz" pos="618"/>
        <p:guide orient="horz" pos="754"/>
        <p:guide orient="horz" pos="3974"/>
        <p:guide orient="horz" pos="4065"/>
        <p:guide orient="horz" pos="4247"/>
        <p:guide orient="horz" pos="3748"/>
        <p:guide pos="7333"/>
        <p:guide pos="347"/>
        <p:guide pos="3840"/>
        <p:guide pos="3749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44" y="-78"/>
      </p:cViewPr>
      <p:guideLst>
        <p:guide orient="horz" pos="2880"/>
        <p:guide orient="horz" pos="476"/>
        <p:guide orient="horz" pos="5465"/>
        <p:guide orient="horz" pos="5759"/>
        <p:guide orient="horz" pos="5511"/>
        <p:guide orient="horz" pos="5692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pPr algn="l"/>
              <a:t>2017/6/10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11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pPr/>
              <a:t>2017/6/10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smtClean="0"/>
              <a:pPr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7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96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2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73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7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9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12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6" name="任意多边形 15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5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5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18" name="图文框 17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7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31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2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19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6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79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" b="50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5772150"/>
            <a:ext cx="760095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544300" y="5772150"/>
            <a:ext cx="647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" y="5995660"/>
            <a:ext cx="3594100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  <p:sp>
        <p:nvSpPr>
          <p:cNvPr id="12" name="文本占位符 75"/>
          <p:cNvSpPr>
            <a:spLocks noGrp="1"/>
          </p:cNvSpPr>
          <p:nvPr>
            <p:ph type="body" sz="quarter" idx="15" hasCustomPrompt="1"/>
          </p:nvPr>
        </p:nvSpPr>
        <p:spPr>
          <a:xfrm>
            <a:off x="7627768" y="6070353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标题数字等都可以通过点击和重新输入进行更改，顶部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“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开始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”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面板中可以对字体等进行修改</a:t>
            </a:r>
            <a:endParaRPr lang="zh-CN" altLang="en-US" sz="120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占位符 75"/>
          <p:cNvSpPr>
            <a:spLocks noGrp="1"/>
          </p:cNvSpPr>
          <p:nvPr>
            <p:ph type="body" sz="quarter" idx="16" hasCustomPrompt="1"/>
          </p:nvPr>
        </p:nvSpPr>
        <p:spPr>
          <a:xfrm>
            <a:off x="7627768" y="5618786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关于</a:t>
            </a:r>
            <a:r>
              <a:rPr lang="zh-CN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我们社团</a:t>
            </a:r>
          </a:p>
        </p:txBody>
      </p:sp>
    </p:spTree>
    <p:extLst>
      <p:ext uri="{BB962C8B-B14F-4D97-AF65-F5344CB8AC3E}">
        <p14:creationId xmlns:p14="http://schemas.microsoft.com/office/powerpoint/2010/main" val="3321822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18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45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SING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4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260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6853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DOUB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22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2" name="任意多边形 21"/>
          <p:cNvSpPr/>
          <p:nvPr userDrawn="1"/>
        </p:nvSpPr>
        <p:spPr bwMode="auto">
          <a:xfrm>
            <a:off x="4943872" y="3412604"/>
            <a:ext cx="7248128" cy="3445396"/>
          </a:xfrm>
          <a:custGeom>
            <a:avLst/>
            <a:gdLst>
              <a:gd name="connsiteX0" fmla="*/ 0 w 7248128"/>
              <a:gd name="connsiteY0" fmla="*/ 0 h 3452242"/>
              <a:gd name="connsiteX1" fmla="*/ 3071937 w 7248128"/>
              <a:gd name="connsiteY1" fmla="*/ 0 h 3452242"/>
              <a:gd name="connsiteX2" fmla="*/ 7210340 w 7248128"/>
              <a:gd name="connsiteY2" fmla="*/ 0 h 3452242"/>
              <a:gd name="connsiteX3" fmla="*/ 7248128 w 7248128"/>
              <a:gd name="connsiteY3" fmla="*/ 0 h 3452242"/>
              <a:gd name="connsiteX4" fmla="*/ 7248128 w 7248128"/>
              <a:gd name="connsiteY4" fmla="*/ 3452242 h 3452242"/>
              <a:gd name="connsiteX5" fmla="*/ 1786967 w 7248128"/>
              <a:gd name="connsiteY5" fmla="*/ 3452242 h 345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8128" h="3452242">
                <a:moveTo>
                  <a:pt x="0" y="0"/>
                </a:moveTo>
                <a:lnTo>
                  <a:pt x="3071937" y="0"/>
                </a:lnTo>
                <a:lnTo>
                  <a:pt x="7210340" y="0"/>
                </a:lnTo>
                <a:lnTo>
                  <a:pt x="7248128" y="0"/>
                </a:lnTo>
                <a:lnTo>
                  <a:pt x="7248128" y="3452242"/>
                </a:lnTo>
                <a:lnTo>
                  <a:pt x="1786967" y="345224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  <a:alpha val="3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0" y="4042048"/>
            <a:ext cx="5568951" cy="750292"/>
          </a:xfrm>
        </p:spPr>
        <p:txBody>
          <a:bodyPr anchor="t">
            <a:normAutofit/>
          </a:bodyPr>
          <a:lstStyle>
            <a:lvl1pPr algn="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chapter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0" y="3412604"/>
            <a:ext cx="5568951" cy="587648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Add chapter number here</a:t>
            </a:r>
            <a:endParaRPr lang="zh-CN" altLang="en-US" dirty="0" smtClean="0"/>
          </a:p>
        </p:txBody>
      </p:sp>
      <p:sp>
        <p:nvSpPr>
          <p:cNvPr id="16" name="图文框 15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9" name="任意多边形 8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2" name="图文框 11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3032956"/>
            <a:ext cx="5064125" cy="7920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The end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3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4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81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77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3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0" r:id="rId2"/>
    <p:sldLayoutId id="2147483672" r:id="rId3"/>
    <p:sldLayoutId id="2147483649" r:id="rId4"/>
    <p:sldLayoutId id="2147483673" r:id="rId5"/>
    <p:sldLayoutId id="2147483670" r:id="rId6"/>
    <p:sldLayoutId id="2147483661" r:id="rId7"/>
    <p:sldLayoutId id="2147483674" r:id="rId8"/>
    <p:sldLayoutId id="2147483663" r:id="rId9"/>
    <p:sldLayoutId id="2147483664" r:id="rId10"/>
    <p:sldLayoutId id="2147483667" r:id="rId11"/>
    <p:sldLayoutId id="2147483668" r:id="rId12"/>
    <p:sldLayoutId id="2147483671" r:id="rId13"/>
    <p:sldLayoutId id="2147483666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Arial" pitchFamily="34" charset="0"/>
          <a:ea typeface="微软雅黑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800" b="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4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240017" y="2636912"/>
            <a:ext cx="5424934" cy="792088"/>
          </a:xfrm>
        </p:spPr>
        <p:txBody>
          <a:bodyPr/>
          <a:lstStyle/>
          <a:p>
            <a:pPr algn="dist"/>
            <a:r>
              <a:rPr lang="en-US" altLang="zh-TW" sz="480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OpenWeather</a:t>
            </a:r>
            <a:r>
              <a:rPr lang="zh-TW" altLang="en-US" sz="4800" dirty="0" smtClean="0"/>
              <a:t>天氣</a:t>
            </a:r>
            <a:endParaRPr lang="zh-CN" altLang="en-US" sz="4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16080" y="6165304"/>
            <a:ext cx="5064125" cy="475920"/>
          </a:xfrm>
        </p:spPr>
        <p:txBody>
          <a:bodyPr/>
          <a:lstStyle/>
          <a:p>
            <a:r>
              <a:rPr lang="en-US" altLang="zh-TW" sz="1800" b="1" i="1" dirty="0" smtClean="0"/>
              <a:t>2017</a:t>
            </a:r>
            <a:r>
              <a:rPr lang="zh-TW" altLang="en-US" sz="1800" b="1" i="1" dirty="0" smtClean="0"/>
              <a:t>嘉義黑蚵松</a:t>
            </a:r>
            <a:r>
              <a:rPr lang="en-US" altLang="zh-TW" sz="1800" b="1" i="1" dirty="0" smtClean="0"/>
              <a:t>-</a:t>
            </a:r>
            <a:r>
              <a:rPr lang="zh-TW" altLang="en-US" sz="1800" b="1" i="1" dirty="0" smtClean="0"/>
              <a:t>地方</a:t>
            </a:r>
            <a:r>
              <a:rPr lang="zh-TW" altLang="en-US" sz="1800" b="1" i="1" dirty="0"/>
              <a:t>開放資料戰</a:t>
            </a:r>
            <a:endParaRPr lang="zh-CN" altLang="en-US" sz="1800" b="1" i="1" dirty="0"/>
          </a:p>
        </p:txBody>
      </p:sp>
      <p:sp>
        <p:nvSpPr>
          <p:cNvPr id="4" name="副标题 4"/>
          <p:cNvSpPr txBox="1">
            <a:spLocks/>
          </p:cNvSpPr>
          <p:nvPr/>
        </p:nvSpPr>
        <p:spPr>
          <a:xfrm>
            <a:off x="6600824" y="3573016"/>
            <a:ext cx="5064125" cy="47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資料視覺化組</a:t>
            </a:r>
            <a:endParaRPr lang="zh-CN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" y="235529"/>
            <a:ext cx="656272" cy="656272"/>
          </a:xfrm>
          <a:prstGeom prst="rect">
            <a:avLst/>
          </a:prstGeom>
        </p:spPr>
      </p:pic>
      <p:sp>
        <p:nvSpPr>
          <p:cNvPr id="4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929985" y="368646"/>
            <a:ext cx="4815722" cy="44111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氣候對身體健康影響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87" y="1128711"/>
            <a:ext cx="7496176" cy="2343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1" y="738000"/>
            <a:ext cx="3400000" cy="6120000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86" y="3643317"/>
            <a:ext cx="4840363" cy="29742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208430" y="5128229"/>
            <a:ext cx="45784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資料來源環境保護署</a:t>
            </a:r>
            <a:endParaRPr lang="zh-TW" altLang="en-US" sz="1600" b="1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08430" y="4216215"/>
            <a:ext cx="457840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PM2.5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AQI</a:t>
            </a: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紫外線、溫溼度</a:t>
            </a:r>
            <a:endParaRPr lang="zh-TW" altLang="en-US" sz="2400" b="1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25" y="1709768"/>
            <a:ext cx="2303804" cy="41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3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7526" y="441519"/>
            <a:ext cx="11137899" cy="720724"/>
          </a:xfrm>
        </p:spPr>
        <p:txBody>
          <a:bodyPr/>
          <a:lstStyle/>
          <a:p>
            <a:r>
              <a:rPr lang="zh-TW" altLang="en-US" dirty="0" smtClean="0"/>
              <a:t>資料視覺化呈現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11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66" y="882627"/>
            <a:ext cx="3185142" cy="57332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895847"/>
            <a:ext cx="3170453" cy="57068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4" y="474140"/>
            <a:ext cx="656272" cy="6562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6" y="1340768"/>
            <a:ext cx="2786226" cy="491518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66" y="1844824"/>
            <a:ext cx="2187244" cy="3888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15" y="1843917"/>
            <a:ext cx="2187753" cy="38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4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感謝聆聽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10991850" y="6677025"/>
            <a:ext cx="1200150" cy="165100"/>
          </a:xfrm>
        </p:spPr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828213" y="6696075"/>
            <a:ext cx="2363787" cy="168275"/>
          </a:xfrm>
        </p:spPr>
        <p:txBody>
          <a:bodyPr/>
          <a:lstStyle/>
          <a:p>
            <a:fld id="{49F4BA8F-7B64-4198-9505-0CB5D4D3B366}" type="slidenum">
              <a:rPr lang="en-US" altLang="zh-CN" smtClean="0"/>
              <a:pPr/>
              <a:t>12</a:t>
            </a:fld>
            <a:endParaRPr lang="zh-CN" altLang="en-US" dirty="0"/>
          </a:p>
        </p:txBody>
      </p:sp>
      <p:sp>
        <p:nvSpPr>
          <p:cNvPr id="8" name="文本占位符 6"/>
          <p:cNvSpPr txBox="1">
            <a:spLocks/>
          </p:cNvSpPr>
          <p:nvPr/>
        </p:nvSpPr>
        <p:spPr>
          <a:xfrm>
            <a:off x="6022974" y="5591113"/>
            <a:ext cx="5568951" cy="5876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 smtClean="0"/>
              <a:t>Q&amp;A</a:t>
            </a:r>
            <a:endParaRPr lang="zh-CN" altLang="en-US" sz="6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7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2</a:t>
            </a:fld>
            <a:endParaRPr lang="zh-CN" altLang="en-US" dirty="0"/>
          </a:p>
        </p:txBody>
      </p:sp>
      <p:sp>
        <p:nvSpPr>
          <p:cNvPr id="16" name="剪去对角的矩形 15"/>
          <p:cNvSpPr/>
          <p:nvPr/>
        </p:nvSpPr>
        <p:spPr>
          <a:xfrm>
            <a:off x="1238424" y="1268760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剪去对角的矩形 16"/>
          <p:cNvSpPr/>
          <p:nvPr/>
        </p:nvSpPr>
        <p:spPr>
          <a:xfrm>
            <a:off x="2711624" y="1268760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所</a:t>
            </a:r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使用到的</a:t>
            </a:r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</a:t>
            </a:r>
          </a:p>
        </p:txBody>
      </p:sp>
      <p:sp>
        <p:nvSpPr>
          <p:cNvPr id="18" name="剪去对角的矩形 17"/>
          <p:cNvSpPr/>
          <p:nvPr/>
        </p:nvSpPr>
        <p:spPr>
          <a:xfrm>
            <a:off x="1238424" y="2063777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剪去对角的矩形 18"/>
          <p:cNvSpPr/>
          <p:nvPr/>
        </p:nvSpPr>
        <p:spPr>
          <a:xfrm>
            <a:off x="2711624" y="2063777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資料來源與格式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0" name="剪去对角的矩形 19"/>
          <p:cNvSpPr/>
          <p:nvPr/>
        </p:nvSpPr>
        <p:spPr>
          <a:xfrm>
            <a:off x="1238424" y="2858794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剪去对角的矩形 20"/>
          <p:cNvSpPr/>
          <p:nvPr/>
        </p:nvSpPr>
        <p:spPr>
          <a:xfrm>
            <a:off x="2711624" y="2858794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問題與解決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剪去对角的矩形 21"/>
          <p:cNvSpPr/>
          <p:nvPr/>
        </p:nvSpPr>
        <p:spPr>
          <a:xfrm>
            <a:off x="1238424" y="3653811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剪去对角的矩形 22"/>
          <p:cNvSpPr/>
          <p:nvPr/>
        </p:nvSpPr>
        <p:spPr>
          <a:xfrm>
            <a:off x="2711624" y="3653811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運作方式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剪去对角的矩形 23"/>
          <p:cNvSpPr/>
          <p:nvPr/>
        </p:nvSpPr>
        <p:spPr>
          <a:xfrm>
            <a:off x="1238424" y="4448828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2711624" y="4448828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資料庫設計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6" name="剪去对角的矩形 25"/>
          <p:cNvSpPr/>
          <p:nvPr/>
        </p:nvSpPr>
        <p:spPr>
          <a:xfrm>
            <a:off x="1238424" y="5243847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6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剪去对角的矩形 26"/>
          <p:cNvSpPr/>
          <p:nvPr/>
        </p:nvSpPr>
        <p:spPr>
          <a:xfrm>
            <a:off x="2711624" y="5243847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資料視覺化呈現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830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所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zh-TW" altLang="en-US" b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4512176" y="2226847"/>
            <a:ext cx="3168000" cy="3024000"/>
          </a:xfrm>
          <a:prstGeom prst="donut">
            <a:avLst>
              <a:gd name="adj" fmla="val 11084"/>
            </a:avLst>
          </a:prstGeom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2004" y="1137866"/>
            <a:ext cx="5587996" cy="98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空氣品質即時污染</a:t>
            </a:r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指標</a:t>
            </a:r>
            <a: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 smtClean="0"/>
              <a:t>Air </a:t>
            </a:r>
            <a:r>
              <a:rPr lang="en-US" altLang="zh-CN" dirty="0"/>
              <a:t>quality real-time pollution </a:t>
            </a:r>
            <a:r>
              <a:rPr lang="en-US" altLang="zh-CN" dirty="0" smtClean="0"/>
              <a:t>index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3302004" y="5296972"/>
            <a:ext cx="5587996" cy="97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 各地即時天氣資料</a:t>
            </a:r>
            <a:endParaRPr lang="zh-TW" altLang="en-US" sz="32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Yahoo Weather </a:t>
            </a:r>
            <a:r>
              <a:rPr lang="en-US" altLang="zh-CN" dirty="0" smtClean="0"/>
              <a:t>API</a:t>
            </a:r>
            <a:r>
              <a:rPr lang="zh-TW" altLang="en-US" dirty="0" smtClean="0"/>
              <a:t>、中央</a:t>
            </a:r>
            <a:r>
              <a:rPr lang="zh-TW" altLang="en-US" dirty="0" smtClean="0"/>
              <a:t>氣象局、</a:t>
            </a:r>
            <a:r>
              <a:rPr lang="zh-TW" altLang="en-US" dirty="0" smtClean="0"/>
              <a:t>雲嘉嘉空氣盒子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527052" y="2885020"/>
            <a:ext cx="3149317" cy="180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空氣品質監測站基本資料</a:t>
            </a:r>
            <a:endParaRPr lang="en-US" altLang="zh-TW" sz="32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Air quality monitoring station basic information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8729862" y="2885020"/>
            <a:ext cx="2478706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紫外線即時監測資料</a:t>
            </a:r>
            <a:r>
              <a:rPr lang="en-US" altLang="zh-TW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 smtClean="0"/>
              <a:t>Ultraviolet </a:t>
            </a:r>
            <a:r>
              <a:rPr lang="en-US" altLang="zh-CN" dirty="0" err="1" smtClean="0"/>
              <a:t>OpenData</a:t>
            </a:r>
            <a:endParaRPr lang="en-US" altLang="zh-CN" dirty="0"/>
          </a:p>
        </p:txBody>
      </p:sp>
      <p:sp>
        <p:nvSpPr>
          <p:cNvPr id="14" name="任意多边形 13"/>
          <p:cNvSpPr/>
          <p:nvPr/>
        </p:nvSpPr>
        <p:spPr>
          <a:xfrm>
            <a:off x="3966092" y="3737538"/>
            <a:ext cx="435215" cy="313660"/>
          </a:xfrm>
          <a:custGeom>
            <a:avLst/>
            <a:gdLst>
              <a:gd name="connsiteX0" fmla="*/ 2404904 w 2404904"/>
              <a:gd name="connsiteY0" fmla="*/ 0 h 935816"/>
              <a:gd name="connsiteX1" fmla="*/ 2404904 w 2404904"/>
              <a:gd name="connsiteY1" fmla="*/ 935816 h 935816"/>
              <a:gd name="connsiteX2" fmla="*/ 1926112 w 2404904"/>
              <a:gd name="connsiteY2" fmla="*/ 926451 h 935816"/>
              <a:gd name="connsiteX3" fmla="*/ 0 w 2404904"/>
              <a:gd name="connsiteY3" fmla="*/ 467908 h 935816"/>
              <a:gd name="connsiteX4" fmla="*/ 1926112 w 2404904"/>
              <a:gd name="connsiteY4" fmla="*/ 9365 h 93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4904" h="935816">
                <a:moveTo>
                  <a:pt x="2404904" y="0"/>
                </a:moveTo>
                <a:lnTo>
                  <a:pt x="2404904" y="935816"/>
                </a:lnTo>
                <a:lnTo>
                  <a:pt x="1926112" y="926451"/>
                </a:lnTo>
                <a:cubicBezTo>
                  <a:pt x="826882" y="882807"/>
                  <a:pt x="0" y="694094"/>
                  <a:pt x="0" y="467908"/>
                </a:cubicBezTo>
                <a:cubicBezTo>
                  <a:pt x="0" y="241722"/>
                  <a:pt x="826882" y="53009"/>
                  <a:pt x="1926112" y="936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60" y="2796438"/>
            <a:ext cx="2581181" cy="17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1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39049" r="51227" b="14869"/>
          <a:stretch/>
        </p:blipFill>
        <p:spPr>
          <a:xfrm>
            <a:off x="5977422" y="1052736"/>
            <a:ext cx="5383902" cy="49572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3" y="855183"/>
            <a:ext cx="656272" cy="6562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6545" y="920914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資料來源與格式</a:t>
            </a:r>
            <a:endParaRPr lang="zh-TW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94" y="5157192"/>
            <a:ext cx="22461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格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式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594" y="2492896"/>
            <a:ext cx="4940358" cy="661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行政院環境保護署</a:t>
            </a:r>
            <a:endParaRPr lang="zh-TW" altLang="en-US" sz="28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3594" y="3347410"/>
            <a:ext cx="494035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☀中央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氣象局</a:t>
            </a:r>
            <a:r>
              <a:rPr lang="en-US" altLang="zh-TW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開放資料平臺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82" y="4725144"/>
            <a:ext cx="1962678" cy="11040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3594" y="4293096"/>
            <a:ext cx="2608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空氣盒子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36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5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5139" t="39584" r="17395" b="12268"/>
          <a:stretch/>
        </p:blipFill>
        <p:spPr>
          <a:xfrm>
            <a:off x="5145659" y="1772816"/>
            <a:ext cx="6779255" cy="386632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6488393" y="3467587"/>
            <a:ext cx="5411103" cy="1800200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0505" y="130162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</a:t>
            </a:r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品質指</a:t>
            </a:r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標</a:t>
            </a:r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zh-TW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1199456" y="1311151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空氣品質監測站基本資料</a:t>
            </a:r>
            <a:endParaRPr lang="zh-TW" altLang="en-US" sz="2400" b="1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/>
          <a:lstStyle/>
          <a:p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問題與解決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缺少經緯度關鍵欄位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0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43198" t="17516" r="20115" b="23422"/>
          <a:stretch/>
        </p:blipFill>
        <p:spPr>
          <a:xfrm>
            <a:off x="313515" y="1786289"/>
            <a:ext cx="4773436" cy="432048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 bwMode="auto">
          <a:xfrm>
            <a:off x="2351584" y="3068959"/>
            <a:ext cx="2592288" cy="398627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6</a:t>
            </a:fld>
            <a:endParaRPr lang="zh-CN" altLang="en-US" dirty="0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問題與解決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 smtClean="0">
                <a:ln w="0"/>
                <a:latin typeface="+mj-ea"/>
              </a:rPr>
              <a:t>經緯度格式未統一</a:t>
            </a:r>
            <a:r>
              <a:rPr lang="en-US" altLang="zh-TW" sz="20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36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35057" t="15548" r="19008" b="25391"/>
          <a:stretch/>
        </p:blipFill>
        <p:spPr>
          <a:xfrm>
            <a:off x="4221052" y="1034425"/>
            <a:ext cx="7371220" cy="53285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31516" y="3284984"/>
            <a:ext cx="36134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n w="0"/>
                <a:latin typeface="+mj-ea"/>
                <a:ea typeface="+mj-ea"/>
              </a:rPr>
              <a:t>☀ 國際</a:t>
            </a:r>
            <a:r>
              <a:rPr lang="zh-TW" altLang="en-US" sz="2400" dirty="0">
                <a:ln w="0"/>
                <a:latin typeface="+mj-ea"/>
                <a:ea typeface="+mj-ea"/>
              </a:rPr>
              <a:t>通用之經緯度座標</a:t>
            </a:r>
            <a:r>
              <a:rPr lang="en-US" altLang="zh-TW" sz="2400" dirty="0">
                <a:ln w="0"/>
                <a:latin typeface="+mj-ea"/>
                <a:ea typeface="+mj-ea"/>
              </a:rPr>
              <a:t/>
            </a:r>
            <a:br>
              <a:rPr lang="en-US" altLang="zh-TW" sz="2400" dirty="0">
                <a:ln w="0"/>
                <a:latin typeface="+mj-ea"/>
                <a:ea typeface="+mj-ea"/>
              </a:rPr>
            </a:br>
            <a:r>
              <a:rPr lang="en-US" altLang="zh-TW" sz="2400" dirty="0">
                <a:ln w="0"/>
                <a:latin typeface="+mj-ea"/>
                <a:ea typeface="+mj-ea"/>
              </a:rPr>
              <a:t>( WGS84, </a:t>
            </a:r>
            <a:r>
              <a:rPr lang="zh-TW" altLang="en-US" sz="2400" dirty="0">
                <a:ln w="0"/>
                <a:latin typeface="+mj-ea"/>
                <a:ea typeface="+mj-ea"/>
              </a:rPr>
              <a:t>度</a:t>
            </a:r>
            <a:r>
              <a:rPr lang="en-US" altLang="zh-TW" sz="2400" dirty="0">
                <a:ln w="0"/>
                <a:latin typeface="+mj-ea"/>
                <a:ea typeface="+mj-ea"/>
              </a:rPr>
              <a:t>, </a:t>
            </a:r>
            <a:r>
              <a:rPr lang="zh-TW" altLang="en-US" sz="2400" dirty="0">
                <a:ln w="0"/>
                <a:latin typeface="+mj-ea"/>
                <a:ea typeface="+mj-ea"/>
              </a:rPr>
              <a:t>度 分 秒</a:t>
            </a:r>
            <a:r>
              <a:rPr lang="en-US" altLang="zh-TW" sz="2400" dirty="0">
                <a:ln w="0"/>
                <a:latin typeface="+mj-ea"/>
                <a:ea typeface="+mj-ea"/>
              </a:rPr>
              <a:t>)</a:t>
            </a:r>
            <a:endParaRPr lang="zh-TW" altLang="en-US" sz="2400" dirty="0">
              <a:ln w="0"/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1516" y="2204864"/>
            <a:ext cx="3781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n w="0"/>
                <a:latin typeface="+mj-ea"/>
                <a:ea typeface="+mj-ea"/>
              </a:rPr>
              <a:t>☀ </a:t>
            </a:r>
            <a:r>
              <a:rPr lang="en-US" altLang="zh-TW" sz="2400" dirty="0">
                <a:ln w="0"/>
                <a:latin typeface="+mj-ea"/>
                <a:ea typeface="+mj-ea"/>
              </a:rPr>
              <a:t>TWD97</a:t>
            </a:r>
            <a:r>
              <a:rPr lang="zh-TW" altLang="en-US" sz="2400" dirty="0">
                <a:ln w="0"/>
                <a:latin typeface="+mj-ea"/>
                <a:ea typeface="+mj-ea"/>
              </a:rPr>
              <a:t>二度分帶坐標值</a:t>
            </a:r>
          </a:p>
        </p:txBody>
      </p:sp>
      <p:sp>
        <p:nvSpPr>
          <p:cNvPr id="9" name="矩形 8"/>
          <p:cNvSpPr/>
          <p:nvPr/>
        </p:nvSpPr>
        <p:spPr>
          <a:xfrm>
            <a:off x="431516" y="4719891"/>
            <a:ext cx="2997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ln w="0"/>
                <a:solidFill>
                  <a:srgbClr val="FF0000"/>
                </a:solidFill>
                <a:latin typeface="+mj-ea"/>
                <a:ea typeface="+mj-ea"/>
              </a:rPr>
              <a:t>☀</a:t>
            </a:r>
            <a:r>
              <a:rPr lang="zh-TW" altLang="en-US" sz="2400" dirty="0" smtClean="0">
                <a:ln w="0"/>
                <a:latin typeface="+mj-ea"/>
                <a:ea typeface="+mj-ea"/>
              </a:rPr>
              <a:t> </a:t>
            </a:r>
            <a:r>
              <a:rPr lang="zh-TW" altLang="en-US" sz="2400" dirty="0" smtClean="0">
                <a:ln w="0"/>
                <a:solidFill>
                  <a:srgbClr val="FF0000"/>
                </a:solidFill>
                <a:latin typeface="+mj-ea"/>
                <a:ea typeface="+mj-ea"/>
              </a:rPr>
              <a:t>經緯度格式未統一</a:t>
            </a:r>
            <a:endParaRPr lang="zh-TW" altLang="en-US" sz="2400" dirty="0">
              <a:ln w="0"/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744072" y="2666529"/>
            <a:ext cx="3240360" cy="474439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3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3440"/>
            <a:ext cx="12206514" cy="4686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" y="1405789"/>
            <a:ext cx="656272" cy="65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9456" y="1412776"/>
            <a:ext cx="24416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運作方式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" y="3077800"/>
            <a:ext cx="1762985" cy="1762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7" y="5142251"/>
            <a:ext cx="1048157" cy="1153385"/>
          </a:xfrm>
          <a:prstGeom prst="rect">
            <a:avLst/>
          </a:prstGeom>
        </p:spPr>
      </p:pic>
      <p:cxnSp>
        <p:nvCxnSpPr>
          <p:cNvPr id="26" name="肘形接點 25"/>
          <p:cNvCxnSpPr/>
          <p:nvPr/>
        </p:nvCxnSpPr>
        <p:spPr>
          <a:xfrm rot="10800000" flipV="1">
            <a:off x="1991546" y="5013176"/>
            <a:ext cx="1777856" cy="652958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 rot="10800000">
            <a:off x="2411026" y="3933057"/>
            <a:ext cx="1358376" cy="604771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2" idx="3"/>
          </p:cNvCxnSpPr>
          <p:nvPr/>
        </p:nvCxnSpPr>
        <p:spPr>
          <a:xfrm>
            <a:off x="8328248" y="4737883"/>
            <a:ext cx="90573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6035277" y="4280722"/>
            <a:ext cx="2292971" cy="914321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242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80484" y="4537827"/>
            <a:ext cx="3007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請求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440" y="2362677"/>
            <a:ext cx="960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46733" y="2376554"/>
            <a:ext cx="19800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政府各機關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公開資料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44" y="3970664"/>
            <a:ext cx="2321608" cy="1534438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 bwMode="auto">
          <a:xfrm>
            <a:off x="3769402" y="3717032"/>
            <a:ext cx="2038566" cy="2001911"/>
          </a:xfrm>
          <a:prstGeom prst="ellipse">
            <a:avLst/>
          </a:prstGeom>
          <a:ln w="38100">
            <a:solidFill>
              <a:srgbClr val="242D3C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cxnSp>
        <p:nvCxnSpPr>
          <p:cNvPr id="4" name="弧形接點 3"/>
          <p:cNvCxnSpPr/>
          <p:nvPr/>
        </p:nvCxnSpPr>
        <p:spPr>
          <a:xfrm rot="16200000" flipV="1">
            <a:off x="5703379" y="2814712"/>
            <a:ext cx="563690" cy="2393078"/>
          </a:xfrm>
          <a:prstGeom prst="curvedConnector3">
            <a:avLst>
              <a:gd name="adj1" fmla="val 224279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940233" y="4242063"/>
            <a:ext cx="172371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資料正規化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視覺化呈現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6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36" grpId="0"/>
      <p:bldP spid="37" grpId="0"/>
      <p:bldP spid="2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5" name="文字版面配置區 1"/>
          <p:cNvSpPr txBox="1">
            <a:spLocks/>
          </p:cNvSpPr>
          <p:nvPr/>
        </p:nvSpPr>
        <p:spPr>
          <a:xfrm>
            <a:off x="1090181" y="640131"/>
            <a:ext cx="4815722" cy="44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資料庫建立</a:t>
            </a:r>
            <a:r>
              <a: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(Environment)</a:t>
            </a:r>
            <a:endParaRPr lang="zh-TW" altLang="en-US" sz="2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32551"/>
            <a:ext cx="656272" cy="6562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3" y="1843235"/>
            <a:ext cx="9071497" cy="43335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534410"/>
            <a:ext cx="340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5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13" name="文字版面配置區 1"/>
          <p:cNvSpPr txBox="1">
            <a:spLocks/>
          </p:cNvSpPr>
          <p:nvPr/>
        </p:nvSpPr>
        <p:spPr>
          <a:xfrm>
            <a:off x="1049096" y="715851"/>
            <a:ext cx="4256163" cy="44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資料庫建立</a:t>
            </a:r>
            <a:r>
              <a:rPr lang="en-US" altLang="zh-TW" sz="28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(Weather)</a:t>
            </a:r>
            <a:endParaRPr lang="zh-TW" altLang="en-US" sz="28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24" y="619080"/>
            <a:ext cx="656272" cy="6562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768"/>
            <a:ext cx="8957060" cy="499490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399438"/>
            <a:ext cx="340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1151</TotalTime>
  <Words>237</Words>
  <Application>Microsoft Office PowerPoint</Application>
  <PresentationFormat>寬螢幕</PresentationFormat>
  <Paragraphs>71</Paragraphs>
  <Slides>12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Microsoft YaHei</vt:lpstr>
      <vt:lpstr>Microsoft YaHei</vt:lpstr>
      <vt:lpstr>宋体</vt:lpstr>
      <vt:lpstr>Stone Sans</vt:lpstr>
      <vt:lpstr>Arial</vt:lpstr>
      <vt:lpstr>Arial Black</vt:lpstr>
      <vt:lpstr>Calibri</vt:lpstr>
      <vt:lpstr>MV Boli</vt:lpstr>
      <vt:lpstr>Wingdings</vt:lpstr>
      <vt:lpstr>INPAGE</vt:lpstr>
      <vt:lpstr>OpenWeather天氣</vt:lpstr>
      <vt:lpstr>目錄</vt:lpstr>
      <vt:lpstr>所使用到的資料</vt:lpstr>
      <vt:lpstr>PowerPoint 簡報</vt:lpstr>
      <vt:lpstr>問題與解決(缺少經緯度關鍵欄位)</vt:lpstr>
      <vt:lpstr>問題與解決(經緯度格式未統一)</vt:lpstr>
      <vt:lpstr>PowerPoint 簡報</vt:lpstr>
      <vt:lpstr>PowerPoint 簡報</vt:lpstr>
      <vt:lpstr>PowerPoint 簡報</vt:lpstr>
      <vt:lpstr>PowerPoint 簡報</vt:lpstr>
      <vt:lpstr>資料視覺化呈現</vt:lpstr>
      <vt:lpstr>THANK YOU!</vt:lpstr>
    </vt:vector>
  </TitlesOfParts>
  <Company>茁力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PPT便利店</dc:title>
  <dc:creator>Shiqing Tian</dc:creator>
  <cp:lastModifiedBy>andy6804tw</cp:lastModifiedBy>
  <cp:revision>168</cp:revision>
  <dcterms:created xsi:type="dcterms:W3CDTF">2015-05-07T17:29:53Z</dcterms:created>
  <dcterms:modified xsi:type="dcterms:W3CDTF">2017-06-10T07:49:59Z</dcterms:modified>
</cp:coreProperties>
</file>